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Lst>
  <p:sldSz cy="5143500" cx="9144000"/>
  <p:notesSz cx="6858000" cy="9144000"/>
  <p:embeddedFontLst>
    <p:embeddedFont>
      <p:font typeface="Alegreya Medium"/>
      <p:regular r:id="rId13"/>
      <p:bold r:id="rId14"/>
      <p:italic r:id="rId15"/>
      <p:boldItalic r:id="rId16"/>
    </p:embeddedFont>
    <p:embeddedFont>
      <p:font typeface="Alegreya"/>
      <p:regular r:id="rId17"/>
      <p:bold r:id="rId18"/>
      <p:italic r:id="rId19"/>
      <p:boldItalic r:id="rId2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508089C8-AA4D-4C3B-9F35-123280C6DBBA}">
  <a:tblStyle styleId="{508089C8-AA4D-4C3B-9F35-123280C6DBBA}"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Alegreya-boldItalic.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font" Target="fonts/AlegreyaMedium-regular.fntdata"/><Relationship Id="rId12" Type="http://schemas.openxmlformats.org/officeDocument/2006/relationships/slide" Target="slides/slide6.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15" Type="http://schemas.openxmlformats.org/officeDocument/2006/relationships/font" Target="fonts/AlegreyaMedium-italic.fntdata"/><Relationship Id="rId14" Type="http://schemas.openxmlformats.org/officeDocument/2006/relationships/font" Target="fonts/AlegreyaMedium-bold.fntdata"/><Relationship Id="rId17" Type="http://schemas.openxmlformats.org/officeDocument/2006/relationships/font" Target="fonts/Alegreya-regular.fntdata"/><Relationship Id="rId16" Type="http://schemas.openxmlformats.org/officeDocument/2006/relationships/font" Target="fonts/AlegreyaMedium-boldItalic.fntdata"/><Relationship Id="rId5" Type="http://schemas.openxmlformats.org/officeDocument/2006/relationships/slideMaster" Target="slideMasters/slideMaster1.xml"/><Relationship Id="rId19" Type="http://schemas.openxmlformats.org/officeDocument/2006/relationships/font" Target="fonts/Alegreya-italic.fntdata"/><Relationship Id="rId6" Type="http://schemas.openxmlformats.org/officeDocument/2006/relationships/notesMaster" Target="notesMasters/notesMaster1.xml"/><Relationship Id="rId18" Type="http://schemas.openxmlformats.org/officeDocument/2006/relationships/font" Target="fonts/Alegreya-bold.fntdata"/><Relationship Id="rId7" Type="http://schemas.openxmlformats.org/officeDocument/2006/relationships/slide" Target="slides/slide1.xml"/><Relationship Id="rId8"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2dbd17418e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2dbd17418e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Camila</a:t>
            </a:r>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rPr>
              <a:t>Why address HMER?</a:t>
            </a:r>
            <a:br>
              <a:rPr lang="en" sz="1000">
                <a:solidFill>
                  <a:schemeClr val="dk1"/>
                </a:solidFill>
              </a:rPr>
            </a:br>
            <a:r>
              <a:rPr lang="en" sz="1000">
                <a:solidFill>
                  <a:schemeClr val="dk1"/>
                </a:solidFill>
              </a:rPr>
              <a:t> It has been shown that students benefit greatly from receiving feedback on their work. </a:t>
            </a:r>
            <a:endParaRPr sz="10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rPr>
              <a:t>For instance, when introductory calculus students were quizzed regularly, it was found that 68% of them received a grade above a C whereas only 48% of the control group did. </a:t>
            </a:r>
            <a:endParaRPr sz="10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rPr>
              <a:t>Unfortunately, opportunities for feedback are often limited due to the instructor's limited capacity for grading. This is because manual grading must be done by individually interpreting each handwritten answer even if most of the answers are the same. </a:t>
            </a:r>
            <a:endParaRPr sz="10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rPr>
              <a:t>We aim to alleviate this issue by leveraging computer vision to recognize equal handwritten equations. </a:t>
            </a:r>
            <a:endParaRPr sz="10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rPr>
              <a:t>This would allow instructors to grade faster by grading equal answers simultaneously. </a:t>
            </a:r>
            <a:endParaRPr sz="10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2dbd17418e3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2dbd17418e3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Sarah</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2dbd17418e3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2dbd17418e3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2dbd17418e3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2dbd17418e3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000">
                <a:solidFill>
                  <a:schemeClr val="dk1"/>
                </a:solidFill>
              </a:rPr>
              <a:t>Results: Transcription</a:t>
            </a:r>
            <a:endParaRPr sz="10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rPr>
              <a:t>Due to the limitations of libraries used to implement the transcriptor</a:t>
            </a:r>
            <a:endParaRPr sz="10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rPr>
              <a:t>The scope was limited to limits of fractions which could include geometric functions</a:t>
            </a:r>
            <a:endParaRPr sz="10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rPr>
              <a:t>The metric used was expression recognition defined as the # of correctly parsed expressions divided by the total number of expressions</a:t>
            </a:r>
            <a:endParaRPr sz="10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rPr>
              <a:t>Given the limited scope we achieved an ER of 81%</a:t>
            </a:r>
            <a:endParaRPr sz="10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rPr>
              <a:t>When we allowed one and two errors in the transcription this went up to 90% and 92% respectively</a:t>
            </a:r>
            <a:endParaRPr sz="1000">
              <a:solidFill>
                <a:schemeClr val="dk1"/>
              </a:solidFill>
            </a:endParaRPr>
          </a:p>
          <a:p>
            <a:pPr indent="0" lvl="0" marL="0" rtl="0" algn="l">
              <a:lnSpc>
                <a:spcPct val="115000"/>
              </a:lnSpc>
              <a:spcBef>
                <a:spcPts val="0"/>
              </a:spcBef>
              <a:spcAft>
                <a:spcPts val="0"/>
              </a:spcAft>
              <a:buNone/>
            </a:pPr>
            <a:r>
              <a:rPr lang="en" sz="1000">
                <a:solidFill>
                  <a:schemeClr val="dk1"/>
                </a:solidFill>
              </a:rPr>
              <a:t>These errors can attributed to the incorrect segmentation of characters into the limit, numerator, and denominator</a:t>
            </a:r>
            <a:endParaRPr sz="1000">
              <a:solidFill>
                <a:schemeClr val="dk1"/>
              </a:solidFill>
            </a:endParaRPr>
          </a:p>
          <a:p>
            <a:pPr indent="0" lvl="0" marL="0" rtl="0" algn="l">
              <a:lnSpc>
                <a:spcPct val="115000"/>
              </a:lnSpc>
              <a:spcBef>
                <a:spcPts val="0"/>
              </a:spcBef>
              <a:spcAft>
                <a:spcPts val="0"/>
              </a:spcAft>
              <a:buNone/>
            </a:pPr>
            <a:r>
              <a:rPr lang="en" sz="1000">
                <a:solidFill>
                  <a:schemeClr val="dk1"/>
                </a:solidFill>
              </a:rPr>
              <a:t>As we can in this example, most of the images follow a structure where the limit bounds are found below the limit and the numerator is completely above the fraction line</a:t>
            </a:r>
            <a:endParaRPr sz="1000">
              <a:solidFill>
                <a:schemeClr val="dk1"/>
              </a:solidFill>
            </a:endParaRPr>
          </a:p>
          <a:p>
            <a:pPr indent="0" lvl="0" marL="0" rtl="0" algn="l">
              <a:lnSpc>
                <a:spcPct val="115000"/>
              </a:lnSpc>
              <a:spcBef>
                <a:spcPts val="0"/>
              </a:spcBef>
              <a:spcAft>
                <a:spcPts val="0"/>
              </a:spcAft>
              <a:buNone/>
            </a:pPr>
            <a:r>
              <a:rPr lang="en" sz="1000">
                <a:solidFill>
                  <a:schemeClr val="dk1"/>
                </a:solidFill>
              </a:rPr>
              <a:t>However, there exist outliers in the data set such as this one where the limit bounds are to the right of the limit at the parentheses in the denominator reach above the fraction line. </a:t>
            </a:r>
            <a:endParaRPr sz="10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rPr>
              <a:t>These outliers may explain the small difference between the ER with a 1 and 2 error tolerance</a:t>
            </a:r>
            <a:endParaRPr sz="10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rPr>
              <a:t>For the outliers it is much more likely that several characters get misclassified leading to an error of more than 2 characters</a:t>
            </a:r>
            <a:endParaRPr sz="10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2dbd17418e3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2dbd17418e3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Camila</a:t>
            </a:r>
            <a:endParaRPr/>
          </a:p>
          <a:p>
            <a:pPr indent="0" lvl="0" marL="0" rtl="0" algn="l">
              <a:lnSpc>
                <a:spcPct val="115000"/>
              </a:lnSpc>
              <a:spcBef>
                <a:spcPts val="0"/>
              </a:spcBef>
              <a:spcAft>
                <a:spcPts val="0"/>
              </a:spcAft>
              <a:buNone/>
            </a:pPr>
            <a:r>
              <a:rPr lang="en" sz="1000">
                <a:solidFill>
                  <a:schemeClr val="dk1"/>
                </a:solidFill>
              </a:rPr>
              <a:t>Despite poor performance, methodology could motivate future work with more computational power and other large optical character recognition pre-trained detection models.</a:t>
            </a:r>
            <a:endParaRPr sz="1000">
              <a:solidFill>
                <a:schemeClr val="dk1"/>
              </a:solidFill>
            </a:endParaRPr>
          </a:p>
          <a:p>
            <a:pPr indent="0" lvl="0" marL="0" rtl="0" algn="l">
              <a:lnSpc>
                <a:spcPct val="115000"/>
              </a:lnSpc>
              <a:spcBef>
                <a:spcPts val="0"/>
              </a:spcBef>
              <a:spcAft>
                <a:spcPts val="0"/>
              </a:spcAft>
              <a:buNone/>
            </a:pPr>
            <a:r>
              <a:rPr lang="en" sz="1000">
                <a:solidFill>
                  <a:schemeClr val="dk1"/>
                </a:solidFill>
              </a:rPr>
              <a:t>The transcriptor showed promise on its limited scope. Extensions include using a CNN to segment the characters into different elements of the equation. </a:t>
            </a:r>
            <a:endParaRPr sz="1000">
              <a:solidFill>
                <a:schemeClr val="dk1"/>
              </a:solidFill>
            </a:endParaRPr>
          </a:p>
          <a:p>
            <a:pPr indent="0" lvl="0" marL="0" rtl="0" algn="l">
              <a:lnSpc>
                <a:spcPct val="115000"/>
              </a:lnSpc>
              <a:spcBef>
                <a:spcPts val="0"/>
              </a:spcBef>
              <a:spcAft>
                <a:spcPts val="0"/>
              </a:spcAft>
              <a:buNone/>
            </a:pPr>
            <a:r>
              <a:rPr lang="en" sz="1000">
                <a:solidFill>
                  <a:schemeClr val="dk1"/>
                </a:solidFill>
              </a:rPr>
              <a:t>Future work should evaluate detection and transcription together for actual use in automated grading</a:t>
            </a:r>
            <a:endParaRPr sz="10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Font typeface="Alegreya Medium"/>
              <a:buNone/>
              <a:defRPr sz="2800">
                <a:solidFill>
                  <a:schemeClr val="dk1"/>
                </a:solidFill>
                <a:latin typeface="Alegreya Medium"/>
                <a:ea typeface="Alegreya Medium"/>
                <a:cs typeface="Alegreya Medium"/>
                <a:sym typeface="Alegreya Medium"/>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Alegreya"/>
              <a:buChar char="●"/>
              <a:defRPr sz="1800">
                <a:solidFill>
                  <a:schemeClr val="dk2"/>
                </a:solidFill>
                <a:latin typeface="Alegreya"/>
                <a:ea typeface="Alegreya"/>
                <a:cs typeface="Alegreya"/>
                <a:sym typeface="Alegreya"/>
              </a:defRPr>
            </a:lvl1pPr>
            <a:lvl2pPr indent="-317500" lvl="1" marL="914400">
              <a:lnSpc>
                <a:spcPct val="115000"/>
              </a:lnSpc>
              <a:spcBef>
                <a:spcPts val="0"/>
              </a:spcBef>
              <a:spcAft>
                <a:spcPts val="0"/>
              </a:spcAft>
              <a:buClr>
                <a:schemeClr val="dk2"/>
              </a:buClr>
              <a:buSzPts val="1400"/>
              <a:buFont typeface="Alegreya"/>
              <a:buChar char="○"/>
              <a:defRPr>
                <a:solidFill>
                  <a:schemeClr val="dk2"/>
                </a:solidFill>
                <a:latin typeface="Alegreya"/>
                <a:ea typeface="Alegreya"/>
                <a:cs typeface="Alegreya"/>
                <a:sym typeface="Alegreya"/>
              </a:defRPr>
            </a:lvl2pPr>
            <a:lvl3pPr indent="-317500" lvl="2" marL="1371600">
              <a:lnSpc>
                <a:spcPct val="115000"/>
              </a:lnSpc>
              <a:spcBef>
                <a:spcPts val="0"/>
              </a:spcBef>
              <a:spcAft>
                <a:spcPts val="0"/>
              </a:spcAft>
              <a:buClr>
                <a:schemeClr val="dk2"/>
              </a:buClr>
              <a:buSzPts val="1400"/>
              <a:buFont typeface="Alegreya"/>
              <a:buChar char="■"/>
              <a:defRPr>
                <a:solidFill>
                  <a:schemeClr val="dk2"/>
                </a:solidFill>
                <a:latin typeface="Alegreya"/>
                <a:ea typeface="Alegreya"/>
                <a:cs typeface="Alegreya"/>
                <a:sym typeface="Alegreya"/>
              </a:defRPr>
            </a:lvl3pPr>
            <a:lvl4pPr indent="-317500" lvl="3" marL="1828800">
              <a:lnSpc>
                <a:spcPct val="115000"/>
              </a:lnSpc>
              <a:spcBef>
                <a:spcPts val="0"/>
              </a:spcBef>
              <a:spcAft>
                <a:spcPts val="0"/>
              </a:spcAft>
              <a:buClr>
                <a:schemeClr val="dk2"/>
              </a:buClr>
              <a:buSzPts val="1400"/>
              <a:buFont typeface="Alegreya"/>
              <a:buChar char="●"/>
              <a:defRPr>
                <a:solidFill>
                  <a:schemeClr val="dk2"/>
                </a:solidFill>
                <a:latin typeface="Alegreya"/>
                <a:ea typeface="Alegreya"/>
                <a:cs typeface="Alegreya"/>
                <a:sym typeface="Alegreya"/>
              </a:defRPr>
            </a:lvl4pPr>
            <a:lvl5pPr indent="-317500" lvl="4" marL="2286000">
              <a:lnSpc>
                <a:spcPct val="115000"/>
              </a:lnSpc>
              <a:spcBef>
                <a:spcPts val="0"/>
              </a:spcBef>
              <a:spcAft>
                <a:spcPts val="0"/>
              </a:spcAft>
              <a:buClr>
                <a:schemeClr val="dk2"/>
              </a:buClr>
              <a:buSzPts val="1400"/>
              <a:buFont typeface="Alegreya"/>
              <a:buChar char="○"/>
              <a:defRPr>
                <a:solidFill>
                  <a:schemeClr val="dk2"/>
                </a:solidFill>
                <a:latin typeface="Alegreya"/>
                <a:ea typeface="Alegreya"/>
                <a:cs typeface="Alegreya"/>
                <a:sym typeface="Alegreya"/>
              </a:defRPr>
            </a:lvl5pPr>
            <a:lvl6pPr indent="-317500" lvl="5" marL="2743200">
              <a:lnSpc>
                <a:spcPct val="115000"/>
              </a:lnSpc>
              <a:spcBef>
                <a:spcPts val="0"/>
              </a:spcBef>
              <a:spcAft>
                <a:spcPts val="0"/>
              </a:spcAft>
              <a:buClr>
                <a:schemeClr val="dk2"/>
              </a:buClr>
              <a:buSzPts val="1400"/>
              <a:buFont typeface="Alegreya"/>
              <a:buChar char="■"/>
              <a:defRPr>
                <a:solidFill>
                  <a:schemeClr val="dk2"/>
                </a:solidFill>
                <a:latin typeface="Alegreya"/>
                <a:ea typeface="Alegreya"/>
                <a:cs typeface="Alegreya"/>
                <a:sym typeface="Alegreya"/>
              </a:defRPr>
            </a:lvl6pPr>
            <a:lvl7pPr indent="-317500" lvl="6" marL="3200400">
              <a:lnSpc>
                <a:spcPct val="115000"/>
              </a:lnSpc>
              <a:spcBef>
                <a:spcPts val="0"/>
              </a:spcBef>
              <a:spcAft>
                <a:spcPts val="0"/>
              </a:spcAft>
              <a:buClr>
                <a:schemeClr val="dk2"/>
              </a:buClr>
              <a:buSzPts val="1400"/>
              <a:buFont typeface="Alegreya"/>
              <a:buChar char="●"/>
              <a:defRPr>
                <a:solidFill>
                  <a:schemeClr val="dk2"/>
                </a:solidFill>
                <a:latin typeface="Alegreya"/>
                <a:ea typeface="Alegreya"/>
                <a:cs typeface="Alegreya"/>
                <a:sym typeface="Alegreya"/>
              </a:defRPr>
            </a:lvl7pPr>
            <a:lvl8pPr indent="-317500" lvl="7" marL="3657600">
              <a:lnSpc>
                <a:spcPct val="115000"/>
              </a:lnSpc>
              <a:spcBef>
                <a:spcPts val="0"/>
              </a:spcBef>
              <a:spcAft>
                <a:spcPts val="0"/>
              </a:spcAft>
              <a:buClr>
                <a:schemeClr val="dk2"/>
              </a:buClr>
              <a:buSzPts val="1400"/>
              <a:buFont typeface="Alegreya"/>
              <a:buChar char="○"/>
              <a:defRPr>
                <a:solidFill>
                  <a:schemeClr val="dk2"/>
                </a:solidFill>
                <a:latin typeface="Alegreya"/>
                <a:ea typeface="Alegreya"/>
                <a:cs typeface="Alegreya"/>
                <a:sym typeface="Alegreya"/>
              </a:defRPr>
            </a:lvl8pPr>
            <a:lvl9pPr indent="-317500" lvl="8" marL="4114800">
              <a:lnSpc>
                <a:spcPct val="115000"/>
              </a:lnSpc>
              <a:spcBef>
                <a:spcPts val="0"/>
              </a:spcBef>
              <a:spcAft>
                <a:spcPts val="0"/>
              </a:spcAft>
              <a:buClr>
                <a:schemeClr val="dk2"/>
              </a:buClr>
              <a:buSzPts val="1400"/>
              <a:buFont typeface="Alegreya"/>
              <a:buChar char="■"/>
              <a:defRPr>
                <a:solidFill>
                  <a:schemeClr val="dk2"/>
                </a:solidFill>
                <a:latin typeface="Alegreya"/>
                <a:ea typeface="Alegreya"/>
                <a:cs typeface="Alegreya"/>
                <a:sym typeface="Alegreya"/>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4.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2.jpg"/><Relationship Id="rId6" Type="http://schemas.openxmlformats.org/officeDocument/2006/relationships/image" Target="../media/image1.png"/><Relationship Id="rId7"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7.png"/><Relationship Id="rId4" Type="http://schemas.openxmlformats.org/officeDocument/2006/relationships/image" Target="../media/image11.png"/><Relationship Id="rId5"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
              <a:t>Handwritten Mathematical Expression Recognition for Automated Grading</a:t>
            </a:r>
            <a:endParaRPr/>
          </a:p>
        </p:txBody>
      </p:sp>
      <p:sp>
        <p:nvSpPr>
          <p:cNvPr id="55" name="Google Shape;55;p13"/>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Camila Moran-Hidalgo and Sarah Bentley</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Motivation</a:t>
            </a:r>
            <a:endParaRPr/>
          </a:p>
        </p:txBody>
      </p:sp>
      <p:sp>
        <p:nvSpPr>
          <p:cNvPr id="61" name="Google Shape;61;p14"/>
          <p:cNvSpPr txBox="1"/>
          <p:nvPr>
            <p:ph idx="1" type="body"/>
          </p:nvPr>
        </p:nvSpPr>
        <p:spPr>
          <a:xfrm>
            <a:off x="311700" y="1152475"/>
            <a:ext cx="52248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Studies show that students benefit greatly from </a:t>
            </a:r>
            <a:r>
              <a:rPr lang="en"/>
              <a:t>receiving</a:t>
            </a:r>
            <a:r>
              <a:rPr lang="en"/>
              <a:t> feedback</a:t>
            </a:r>
            <a:endParaRPr/>
          </a:p>
          <a:p>
            <a:pPr indent="-342900" lvl="0" marL="457200" rtl="0" algn="l">
              <a:spcBef>
                <a:spcPts val="0"/>
              </a:spcBef>
              <a:spcAft>
                <a:spcPts val="0"/>
              </a:spcAft>
              <a:buSzPts val="1800"/>
              <a:buChar char="●"/>
            </a:pPr>
            <a:r>
              <a:rPr lang="en"/>
              <a:t>However, teachers are over-burdened with grading, spending a median of 5 hours a week on it on top of many other tasks</a:t>
            </a:r>
            <a:endParaRPr/>
          </a:p>
          <a:p>
            <a:pPr indent="-342900" lvl="0" marL="457200" rtl="0" algn="l">
              <a:spcBef>
                <a:spcPts val="0"/>
              </a:spcBef>
              <a:spcAft>
                <a:spcPts val="0"/>
              </a:spcAft>
              <a:buSzPts val="1800"/>
              <a:buChar char="●"/>
            </a:pPr>
            <a:r>
              <a:rPr lang="en"/>
              <a:t>We would like to use computer vision to recognize student math answers, specifically handwritten math equations</a:t>
            </a:r>
            <a:endParaRPr/>
          </a:p>
          <a:p>
            <a:pPr indent="-317500" lvl="1" marL="914400" rtl="0" algn="l">
              <a:spcBef>
                <a:spcPts val="0"/>
              </a:spcBef>
              <a:spcAft>
                <a:spcPts val="0"/>
              </a:spcAft>
              <a:buSzPts val="1400"/>
              <a:buChar char="○"/>
            </a:pPr>
            <a:r>
              <a:rPr lang="en"/>
              <a:t>One step towards fully automated grading</a:t>
            </a:r>
            <a:endParaRPr/>
          </a:p>
        </p:txBody>
      </p:sp>
      <p:pic>
        <p:nvPicPr>
          <p:cNvPr id="62" name="Google Shape;62;p14"/>
          <p:cNvPicPr preferRelativeResize="0"/>
          <p:nvPr/>
        </p:nvPicPr>
        <p:blipFill>
          <a:blip r:embed="rId3">
            <a:alphaModFix/>
          </a:blip>
          <a:stretch>
            <a:fillRect/>
          </a:stretch>
        </p:blipFill>
        <p:spPr>
          <a:xfrm>
            <a:off x="5674975" y="542875"/>
            <a:ext cx="2864299" cy="3820975"/>
          </a:xfrm>
          <a:prstGeom prst="rect">
            <a:avLst/>
          </a:prstGeom>
          <a:noFill/>
          <a:ln cap="flat" cmpd="sng" w="28575">
            <a:solidFill>
              <a:schemeClr val="dk2"/>
            </a:solidFill>
            <a:prstDash val="solid"/>
            <a:round/>
            <a:headEnd len="sm" w="sm" type="none"/>
            <a:tailEnd len="sm" w="sm" type="none"/>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1">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1">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1">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1">
                                            <p:txEl>
                                              <p:pRg end="3" st="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pic>
        <p:nvPicPr>
          <p:cNvPr id="67" name="Google Shape;67;p15"/>
          <p:cNvPicPr preferRelativeResize="0"/>
          <p:nvPr/>
        </p:nvPicPr>
        <p:blipFill rotWithShape="1">
          <a:blip r:embed="rId3">
            <a:alphaModFix/>
          </a:blip>
          <a:srcRect b="42682" l="20013" r="5780" t="28592"/>
          <a:stretch/>
        </p:blipFill>
        <p:spPr>
          <a:xfrm>
            <a:off x="311700" y="3313750"/>
            <a:ext cx="7385000" cy="1630974"/>
          </a:xfrm>
          <a:prstGeom prst="rect">
            <a:avLst/>
          </a:prstGeom>
          <a:noFill/>
          <a:ln>
            <a:noFill/>
          </a:ln>
        </p:spPr>
      </p:pic>
      <p:sp>
        <p:nvSpPr>
          <p:cNvPr id="68" name="Google Shape;68;p15"/>
          <p:cNvSpPr txBox="1"/>
          <p:nvPr/>
        </p:nvSpPr>
        <p:spPr>
          <a:xfrm>
            <a:off x="311700" y="3474275"/>
            <a:ext cx="2032500" cy="54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dk2"/>
                </a:solidFill>
                <a:latin typeface="Alegreya"/>
                <a:ea typeface="Alegreya"/>
                <a:cs typeface="Alegreya"/>
                <a:sym typeface="Alegreya"/>
              </a:rPr>
              <a:t>Transcription</a:t>
            </a:r>
            <a:endParaRPr sz="1800">
              <a:solidFill>
                <a:schemeClr val="dk2"/>
              </a:solidFill>
              <a:latin typeface="Alegreya"/>
              <a:ea typeface="Alegreya"/>
              <a:cs typeface="Alegreya"/>
              <a:sym typeface="Alegreya"/>
            </a:endParaRPr>
          </a:p>
          <a:p>
            <a:pPr indent="0" lvl="0" marL="0" rtl="0" algn="l">
              <a:spcBef>
                <a:spcPts val="0"/>
              </a:spcBef>
              <a:spcAft>
                <a:spcPts val="0"/>
              </a:spcAft>
              <a:buNone/>
            </a:pPr>
            <a:r>
              <a:t/>
            </a:r>
            <a:endParaRPr sz="1800">
              <a:solidFill>
                <a:schemeClr val="dk2"/>
              </a:solidFill>
              <a:latin typeface="Alegreya"/>
              <a:ea typeface="Alegreya"/>
              <a:cs typeface="Alegreya"/>
              <a:sym typeface="Alegreya"/>
            </a:endParaRPr>
          </a:p>
        </p:txBody>
      </p:sp>
      <p:sp>
        <p:nvSpPr>
          <p:cNvPr id="69" name="Google Shape;69;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Methodology</a:t>
            </a:r>
            <a:endParaRPr/>
          </a:p>
        </p:txBody>
      </p:sp>
      <p:sp>
        <p:nvSpPr>
          <p:cNvPr id="70" name="Google Shape;70;p15"/>
          <p:cNvSpPr txBox="1"/>
          <p:nvPr/>
        </p:nvSpPr>
        <p:spPr>
          <a:xfrm>
            <a:off x="311700" y="987825"/>
            <a:ext cx="7148400" cy="42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dk2"/>
                </a:solidFill>
                <a:latin typeface="Alegreya"/>
                <a:ea typeface="Alegreya"/>
                <a:cs typeface="Alegreya"/>
                <a:sym typeface="Alegreya"/>
              </a:rPr>
              <a:t>Dataset: </a:t>
            </a:r>
            <a:r>
              <a:rPr lang="en" sz="1800">
                <a:solidFill>
                  <a:schemeClr val="dk2"/>
                </a:solidFill>
                <a:latin typeface="Alegreya"/>
                <a:ea typeface="Alegreya"/>
                <a:cs typeface="Alegreya"/>
                <a:sym typeface="Alegreya"/>
              </a:rPr>
              <a:t>Aida Calculus Math Handwriting Recognition Dataset</a:t>
            </a:r>
            <a:endParaRPr sz="1800">
              <a:solidFill>
                <a:schemeClr val="dk2"/>
              </a:solidFill>
              <a:latin typeface="Alegreya"/>
              <a:ea typeface="Alegreya"/>
              <a:cs typeface="Alegreya"/>
              <a:sym typeface="Alegreya"/>
            </a:endParaRPr>
          </a:p>
        </p:txBody>
      </p:sp>
      <p:pic>
        <p:nvPicPr>
          <p:cNvPr id="71" name="Google Shape;71;p15"/>
          <p:cNvPicPr preferRelativeResize="0"/>
          <p:nvPr/>
        </p:nvPicPr>
        <p:blipFill>
          <a:blip r:embed="rId4">
            <a:alphaModFix/>
          </a:blip>
          <a:stretch>
            <a:fillRect/>
          </a:stretch>
        </p:blipFill>
        <p:spPr>
          <a:xfrm>
            <a:off x="274650" y="1415025"/>
            <a:ext cx="2813951" cy="1923425"/>
          </a:xfrm>
          <a:prstGeom prst="rect">
            <a:avLst/>
          </a:prstGeom>
          <a:noFill/>
          <a:ln>
            <a:noFill/>
          </a:ln>
        </p:spPr>
      </p:pic>
      <p:cxnSp>
        <p:nvCxnSpPr>
          <p:cNvPr id="72" name="Google Shape;72;p15"/>
          <p:cNvCxnSpPr>
            <a:endCxn id="73" idx="1"/>
          </p:cNvCxnSpPr>
          <p:nvPr/>
        </p:nvCxnSpPr>
        <p:spPr>
          <a:xfrm flipH="1" rot="10800000">
            <a:off x="3029750" y="2376738"/>
            <a:ext cx="486600" cy="578400"/>
          </a:xfrm>
          <a:prstGeom prst="straightConnector1">
            <a:avLst/>
          </a:prstGeom>
          <a:noFill/>
          <a:ln cap="flat" cmpd="sng" w="28575">
            <a:solidFill>
              <a:schemeClr val="dk2"/>
            </a:solidFill>
            <a:prstDash val="solid"/>
            <a:round/>
            <a:headEnd len="med" w="med" type="none"/>
            <a:tailEnd len="med" w="med" type="triangle"/>
          </a:ln>
        </p:spPr>
      </p:cxnSp>
      <p:sp>
        <p:nvSpPr>
          <p:cNvPr id="73" name="Google Shape;73;p15"/>
          <p:cNvSpPr txBox="1"/>
          <p:nvPr/>
        </p:nvSpPr>
        <p:spPr>
          <a:xfrm>
            <a:off x="3516350" y="1608588"/>
            <a:ext cx="4533300" cy="15363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1700">
                <a:solidFill>
                  <a:schemeClr val="dk2"/>
                </a:solidFill>
                <a:latin typeface="Alegreya"/>
                <a:ea typeface="Alegreya"/>
                <a:cs typeface="Alegreya"/>
                <a:sym typeface="Alegreya"/>
              </a:rPr>
              <a:t>Detection using the YOLO.v8 Model</a:t>
            </a:r>
            <a:endParaRPr b="1" sz="1700">
              <a:solidFill>
                <a:schemeClr val="dk2"/>
              </a:solidFill>
              <a:latin typeface="Alegreya"/>
              <a:ea typeface="Alegreya"/>
              <a:cs typeface="Alegreya"/>
              <a:sym typeface="Alegreya"/>
            </a:endParaRPr>
          </a:p>
          <a:p>
            <a:pPr indent="0" lvl="0" marL="0" rtl="0" algn="l">
              <a:spcBef>
                <a:spcPts val="0"/>
              </a:spcBef>
              <a:spcAft>
                <a:spcPts val="0"/>
              </a:spcAft>
              <a:buNone/>
            </a:pPr>
            <a:r>
              <a:rPr lang="en" sz="1700">
                <a:solidFill>
                  <a:schemeClr val="dk2"/>
                </a:solidFill>
                <a:latin typeface="Alegreya"/>
                <a:ea typeface="Alegreya"/>
                <a:cs typeface="Alegreya"/>
                <a:sym typeface="Alegreya"/>
              </a:rPr>
              <a:t>Localizes &amp; Classifies characters</a:t>
            </a:r>
            <a:endParaRPr sz="1700">
              <a:solidFill>
                <a:schemeClr val="dk2"/>
              </a:solidFill>
              <a:latin typeface="Alegreya"/>
              <a:ea typeface="Alegreya"/>
              <a:cs typeface="Alegreya"/>
              <a:sym typeface="Alegreya"/>
            </a:endParaRPr>
          </a:p>
          <a:p>
            <a:pPr indent="0" lvl="0" marL="0" rtl="0" algn="l">
              <a:spcBef>
                <a:spcPts val="0"/>
              </a:spcBef>
              <a:spcAft>
                <a:spcPts val="0"/>
              </a:spcAft>
              <a:buNone/>
            </a:pPr>
            <a:r>
              <a:rPr lang="en" sz="1700">
                <a:solidFill>
                  <a:schemeClr val="dk2"/>
                </a:solidFill>
                <a:latin typeface="Alegreya"/>
                <a:ea typeface="Alegreya"/>
                <a:cs typeface="Alegreya"/>
                <a:sym typeface="Alegreya"/>
              </a:rPr>
              <a:t>Pre-trained on COCO</a:t>
            </a:r>
            <a:endParaRPr sz="1700">
              <a:solidFill>
                <a:schemeClr val="dk2"/>
              </a:solidFill>
              <a:latin typeface="Alegreya"/>
              <a:ea typeface="Alegreya"/>
              <a:cs typeface="Alegreya"/>
              <a:sym typeface="Alegreya"/>
            </a:endParaRPr>
          </a:p>
          <a:p>
            <a:pPr indent="0" lvl="0" marL="0" rtl="0" algn="l">
              <a:spcBef>
                <a:spcPts val="0"/>
              </a:spcBef>
              <a:spcAft>
                <a:spcPts val="0"/>
              </a:spcAft>
              <a:buNone/>
            </a:pPr>
            <a:r>
              <a:rPr lang="en" sz="1700">
                <a:solidFill>
                  <a:schemeClr val="dk2"/>
                </a:solidFill>
                <a:latin typeface="Alegreya"/>
                <a:ea typeface="Alegreya"/>
                <a:cs typeface="Alegreya"/>
                <a:sym typeface="Alegreya"/>
              </a:rPr>
              <a:t>36 epochs</a:t>
            </a:r>
            <a:endParaRPr sz="1700">
              <a:solidFill>
                <a:schemeClr val="dk2"/>
              </a:solidFill>
              <a:latin typeface="Alegreya"/>
              <a:ea typeface="Alegreya"/>
              <a:cs typeface="Alegreya"/>
              <a:sym typeface="Alegreya"/>
            </a:endParaRPr>
          </a:p>
          <a:p>
            <a:pPr indent="0" lvl="0" marL="0" rtl="0" algn="l">
              <a:spcBef>
                <a:spcPts val="0"/>
              </a:spcBef>
              <a:spcAft>
                <a:spcPts val="0"/>
              </a:spcAft>
              <a:buNone/>
            </a:pPr>
            <a:r>
              <a:rPr lang="en" sz="1700">
                <a:solidFill>
                  <a:schemeClr val="dk2"/>
                </a:solidFill>
                <a:latin typeface="Alegreya"/>
                <a:ea typeface="Alegreya"/>
                <a:cs typeface="Alegreya"/>
                <a:sym typeface="Alegreya"/>
              </a:rPr>
              <a:t>imgsz = 256</a:t>
            </a:r>
            <a:endParaRPr sz="1700">
              <a:solidFill>
                <a:schemeClr val="dk2"/>
              </a:solidFill>
              <a:latin typeface="Alegreya"/>
              <a:ea typeface="Alegreya"/>
              <a:cs typeface="Alegreya"/>
              <a:sym typeface="Alegrey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Results: Detection</a:t>
            </a:r>
            <a:endParaRPr/>
          </a:p>
        </p:txBody>
      </p:sp>
      <p:sp>
        <p:nvSpPr>
          <p:cNvPr id="79" name="Google Shape;79;p16"/>
          <p:cNvSpPr txBox="1"/>
          <p:nvPr>
            <p:ph idx="1" type="body"/>
          </p:nvPr>
        </p:nvSpPr>
        <p:spPr>
          <a:xfrm>
            <a:off x="311700" y="1152475"/>
            <a:ext cx="8520600" cy="5727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Limited by lack of computational power</a:t>
            </a:r>
            <a:endParaRPr/>
          </a:p>
        </p:txBody>
      </p:sp>
      <p:pic>
        <p:nvPicPr>
          <p:cNvPr id="80" name="Google Shape;80;p16"/>
          <p:cNvPicPr preferRelativeResize="0"/>
          <p:nvPr/>
        </p:nvPicPr>
        <p:blipFill>
          <a:blip r:embed="rId3">
            <a:alphaModFix/>
          </a:blip>
          <a:stretch>
            <a:fillRect/>
          </a:stretch>
        </p:blipFill>
        <p:spPr>
          <a:xfrm>
            <a:off x="429800" y="1695775"/>
            <a:ext cx="3460950" cy="2195100"/>
          </a:xfrm>
          <a:prstGeom prst="rect">
            <a:avLst/>
          </a:prstGeom>
          <a:noFill/>
          <a:ln>
            <a:noFill/>
          </a:ln>
        </p:spPr>
      </p:pic>
      <p:pic>
        <p:nvPicPr>
          <p:cNvPr id="81" name="Google Shape;81;p16"/>
          <p:cNvPicPr preferRelativeResize="0"/>
          <p:nvPr/>
        </p:nvPicPr>
        <p:blipFill>
          <a:blip r:embed="rId4">
            <a:alphaModFix/>
          </a:blip>
          <a:stretch>
            <a:fillRect/>
          </a:stretch>
        </p:blipFill>
        <p:spPr>
          <a:xfrm>
            <a:off x="4145301" y="1636974"/>
            <a:ext cx="3574276" cy="2253905"/>
          </a:xfrm>
          <a:prstGeom prst="rect">
            <a:avLst/>
          </a:prstGeom>
          <a:noFill/>
          <a:ln>
            <a:noFill/>
          </a:ln>
        </p:spPr>
      </p:pic>
      <p:pic>
        <p:nvPicPr>
          <p:cNvPr id="82" name="Google Shape;82;p16"/>
          <p:cNvPicPr preferRelativeResize="0"/>
          <p:nvPr/>
        </p:nvPicPr>
        <p:blipFill>
          <a:blip r:embed="rId5">
            <a:alphaModFix/>
          </a:blip>
          <a:stretch>
            <a:fillRect/>
          </a:stretch>
        </p:blipFill>
        <p:spPr>
          <a:xfrm>
            <a:off x="864547" y="1884137"/>
            <a:ext cx="6476476" cy="1375220"/>
          </a:xfrm>
          <a:prstGeom prst="rect">
            <a:avLst/>
          </a:prstGeom>
          <a:noFill/>
          <a:ln>
            <a:noFill/>
          </a:ln>
        </p:spPr>
      </p:pic>
      <p:pic>
        <p:nvPicPr>
          <p:cNvPr id="83" name="Google Shape;83;p16"/>
          <p:cNvPicPr preferRelativeResize="0"/>
          <p:nvPr/>
        </p:nvPicPr>
        <p:blipFill rotWithShape="1">
          <a:blip r:embed="rId6">
            <a:alphaModFix/>
          </a:blip>
          <a:srcRect b="0" l="0" r="0" t="0"/>
          <a:stretch/>
        </p:blipFill>
        <p:spPr>
          <a:xfrm>
            <a:off x="478775" y="1672602"/>
            <a:ext cx="3363000" cy="2241449"/>
          </a:xfrm>
          <a:prstGeom prst="rect">
            <a:avLst/>
          </a:prstGeom>
          <a:noFill/>
          <a:ln>
            <a:noFill/>
          </a:ln>
        </p:spPr>
      </p:pic>
      <p:pic>
        <p:nvPicPr>
          <p:cNvPr id="84" name="Google Shape;84;p16"/>
          <p:cNvPicPr preferRelativeResize="0"/>
          <p:nvPr/>
        </p:nvPicPr>
        <p:blipFill>
          <a:blip r:embed="rId7">
            <a:alphaModFix/>
          </a:blip>
          <a:stretch>
            <a:fillRect/>
          </a:stretch>
        </p:blipFill>
        <p:spPr>
          <a:xfrm>
            <a:off x="4250946" y="1602200"/>
            <a:ext cx="3574267" cy="2382249"/>
          </a:xfrm>
          <a:prstGeom prst="rect">
            <a:avLst/>
          </a:prstGeom>
          <a:noFill/>
          <a:ln>
            <a:noFill/>
          </a:ln>
        </p:spPr>
      </p:pic>
      <p:sp>
        <p:nvSpPr>
          <p:cNvPr id="85" name="Google Shape;85;p16"/>
          <p:cNvSpPr txBox="1"/>
          <p:nvPr/>
        </p:nvSpPr>
        <p:spPr>
          <a:xfrm>
            <a:off x="608225" y="3890875"/>
            <a:ext cx="2691900" cy="44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dk2"/>
                </a:solidFill>
                <a:latin typeface="Alegreya"/>
                <a:ea typeface="Alegreya"/>
                <a:cs typeface="Alegreya"/>
                <a:sym typeface="Alegreya"/>
              </a:rPr>
              <a:t>Exponential decrease in loss</a:t>
            </a:r>
            <a:endParaRPr sz="1600">
              <a:solidFill>
                <a:schemeClr val="dk2"/>
              </a:solidFill>
              <a:latin typeface="Alegreya"/>
              <a:ea typeface="Alegreya"/>
              <a:cs typeface="Alegreya"/>
              <a:sym typeface="Alegreya"/>
            </a:endParaRPr>
          </a:p>
        </p:txBody>
      </p:sp>
      <p:sp>
        <p:nvSpPr>
          <p:cNvPr id="86" name="Google Shape;86;p16"/>
          <p:cNvSpPr txBox="1"/>
          <p:nvPr/>
        </p:nvSpPr>
        <p:spPr>
          <a:xfrm>
            <a:off x="4356575" y="3949675"/>
            <a:ext cx="3363000" cy="44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dk2"/>
                </a:solidFill>
                <a:latin typeface="Alegreya"/>
                <a:ea typeface="Alegreya"/>
                <a:cs typeface="Alegreya"/>
                <a:sym typeface="Alegreya"/>
              </a:rPr>
              <a:t>Consistent, but slowing improvements in mAP</a:t>
            </a:r>
            <a:endParaRPr sz="1600">
              <a:solidFill>
                <a:schemeClr val="dk2"/>
              </a:solidFill>
              <a:latin typeface="Alegreya"/>
              <a:ea typeface="Alegreya"/>
              <a:cs typeface="Alegreya"/>
              <a:sym typeface="Alegreya"/>
            </a:endParaRPr>
          </a:p>
        </p:txBody>
      </p:sp>
      <p:sp>
        <p:nvSpPr>
          <p:cNvPr id="87" name="Google Shape;87;p16"/>
          <p:cNvSpPr txBox="1"/>
          <p:nvPr/>
        </p:nvSpPr>
        <p:spPr>
          <a:xfrm>
            <a:off x="620700" y="3873475"/>
            <a:ext cx="2691900" cy="44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dk2"/>
                </a:solidFill>
                <a:latin typeface="Alegreya"/>
                <a:ea typeface="Alegreya"/>
                <a:cs typeface="Alegreya"/>
                <a:sym typeface="Alegreya"/>
              </a:rPr>
              <a:t>Validation mAP50 = 0.083</a:t>
            </a:r>
            <a:endParaRPr sz="1600">
              <a:solidFill>
                <a:schemeClr val="dk2"/>
              </a:solidFill>
              <a:latin typeface="Alegreya"/>
              <a:ea typeface="Alegreya"/>
              <a:cs typeface="Alegreya"/>
              <a:sym typeface="Alegreya"/>
            </a:endParaRPr>
          </a:p>
          <a:p>
            <a:pPr indent="0" lvl="0" marL="0" rtl="0" algn="l">
              <a:spcBef>
                <a:spcPts val="0"/>
              </a:spcBef>
              <a:spcAft>
                <a:spcPts val="0"/>
              </a:spcAft>
              <a:buNone/>
            </a:pPr>
            <a:r>
              <a:rPr lang="en" sz="1600">
                <a:solidFill>
                  <a:schemeClr val="dk2"/>
                </a:solidFill>
                <a:latin typeface="Alegreya"/>
                <a:ea typeface="Alegreya"/>
                <a:cs typeface="Alegreya"/>
                <a:sym typeface="Alegreya"/>
              </a:rPr>
              <a:t>PR remains low</a:t>
            </a:r>
            <a:endParaRPr sz="1600">
              <a:solidFill>
                <a:schemeClr val="dk2"/>
              </a:solidFill>
              <a:latin typeface="Alegreya"/>
              <a:ea typeface="Alegreya"/>
              <a:cs typeface="Alegreya"/>
              <a:sym typeface="Alegreya"/>
            </a:endParaRPr>
          </a:p>
        </p:txBody>
      </p:sp>
      <p:sp>
        <p:nvSpPr>
          <p:cNvPr id="88" name="Google Shape;88;p16"/>
          <p:cNvSpPr txBox="1"/>
          <p:nvPr/>
        </p:nvSpPr>
        <p:spPr>
          <a:xfrm>
            <a:off x="4356575" y="3966100"/>
            <a:ext cx="2691900" cy="44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dk2"/>
                </a:solidFill>
                <a:latin typeface="Alegreya"/>
                <a:ea typeface="Alegreya"/>
                <a:cs typeface="Alegreya"/>
                <a:sym typeface="Alegreya"/>
              </a:rPr>
              <a:t>Test</a:t>
            </a:r>
            <a:r>
              <a:rPr lang="en" sz="1600">
                <a:solidFill>
                  <a:schemeClr val="dk2"/>
                </a:solidFill>
                <a:latin typeface="Alegreya"/>
                <a:ea typeface="Alegreya"/>
                <a:cs typeface="Alegreya"/>
                <a:sym typeface="Alegreya"/>
              </a:rPr>
              <a:t> mAP50 = 0.111</a:t>
            </a:r>
            <a:endParaRPr sz="1600">
              <a:solidFill>
                <a:schemeClr val="dk2"/>
              </a:solidFill>
              <a:latin typeface="Alegreya"/>
              <a:ea typeface="Alegreya"/>
              <a:cs typeface="Alegreya"/>
              <a:sym typeface="Alegreya"/>
            </a:endParaRPr>
          </a:p>
          <a:p>
            <a:pPr indent="0" lvl="0" marL="0" rtl="0" algn="l">
              <a:spcBef>
                <a:spcPts val="0"/>
              </a:spcBef>
              <a:spcAft>
                <a:spcPts val="0"/>
              </a:spcAft>
              <a:buNone/>
            </a:pPr>
            <a:r>
              <a:rPr lang="en" sz="1600">
                <a:solidFill>
                  <a:schemeClr val="dk2"/>
                </a:solidFill>
                <a:latin typeface="Alegreya"/>
                <a:ea typeface="Alegreya"/>
                <a:cs typeface="Alegreya"/>
                <a:sym typeface="Alegreya"/>
              </a:rPr>
              <a:t>PR remains low</a:t>
            </a:r>
            <a:endParaRPr sz="1600">
              <a:solidFill>
                <a:schemeClr val="dk2"/>
              </a:solidFill>
              <a:latin typeface="Alegreya"/>
              <a:ea typeface="Alegreya"/>
              <a:cs typeface="Alegreya"/>
              <a:sym typeface="Alegrey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2" presetSubtype="8">
                                  <p:stCondLst>
                                    <p:cond delay="0"/>
                                  </p:stCondLst>
                                  <p:childTnLst>
                                    <p:anim calcmode="lin" valueType="num">
                                      <p:cBhvr additive="base">
                                        <p:cTn dur="1000"/>
                                        <p:tgtEl>
                                          <p:spTgt spid="80"/>
                                        </p:tgtEl>
                                        <p:attrNameLst>
                                          <p:attrName>ppt_x</p:attrName>
                                        </p:attrNameLst>
                                      </p:cBhvr>
                                      <p:tavLst>
                                        <p:tav fmla="" tm="0">
                                          <p:val>
                                            <p:strVal val="#ppt_x"/>
                                          </p:val>
                                        </p:tav>
                                        <p:tav fmla="" tm="100000">
                                          <p:val>
                                            <p:strVal val="#ppt_x-1"/>
                                          </p:val>
                                        </p:tav>
                                      </p:tavLst>
                                    </p:anim>
                                    <p:set>
                                      <p:cBhvr>
                                        <p:cTn dur="1" fill="hold">
                                          <p:stCondLst>
                                            <p:cond delay="1000"/>
                                          </p:stCondLst>
                                        </p:cTn>
                                        <p:tgtEl>
                                          <p:spTgt spid="80"/>
                                        </p:tgtEl>
                                        <p:attrNameLst>
                                          <p:attrName>style.visibility</p:attrName>
                                        </p:attrNameLst>
                                      </p:cBhvr>
                                      <p:to>
                                        <p:strVal val="hidden"/>
                                      </p:to>
                                    </p:set>
                                  </p:childTnLst>
                                </p:cTn>
                              </p:par>
                              <p:par>
                                <p:cTn fill="hold" nodeType="withEffect" presetClass="exit" presetID="2" presetSubtype="8">
                                  <p:stCondLst>
                                    <p:cond delay="0"/>
                                  </p:stCondLst>
                                  <p:childTnLst>
                                    <p:anim calcmode="lin" valueType="num">
                                      <p:cBhvr additive="base">
                                        <p:cTn dur="1000"/>
                                        <p:tgtEl>
                                          <p:spTgt spid="85"/>
                                        </p:tgtEl>
                                        <p:attrNameLst>
                                          <p:attrName>ppt_x</p:attrName>
                                        </p:attrNameLst>
                                      </p:cBhvr>
                                      <p:tavLst>
                                        <p:tav fmla="" tm="0">
                                          <p:val>
                                            <p:strVal val="#ppt_x"/>
                                          </p:val>
                                        </p:tav>
                                        <p:tav fmla="" tm="100000">
                                          <p:val>
                                            <p:strVal val="#ppt_x-1"/>
                                          </p:val>
                                        </p:tav>
                                      </p:tavLst>
                                    </p:anim>
                                    <p:set>
                                      <p:cBhvr>
                                        <p:cTn dur="1" fill="hold">
                                          <p:stCondLst>
                                            <p:cond delay="1000"/>
                                          </p:stCondLst>
                                        </p:cTn>
                                        <p:tgtEl>
                                          <p:spTgt spid="85"/>
                                        </p:tgtEl>
                                        <p:attrNameLst>
                                          <p:attrName>style.visibility</p:attrName>
                                        </p:attrNameLst>
                                      </p:cBhvr>
                                      <p:to>
                                        <p:strVal val="hidden"/>
                                      </p:to>
                                    </p:set>
                                  </p:childTnLst>
                                </p:cTn>
                              </p:par>
                              <p:par>
                                <p:cTn fill="hold" nodeType="withEffect" presetClass="exit" presetID="2" presetSubtype="8">
                                  <p:stCondLst>
                                    <p:cond delay="0"/>
                                  </p:stCondLst>
                                  <p:childTnLst>
                                    <p:anim calcmode="lin" valueType="num">
                                      <p:cBhvr additive="base">
                                        <p:cTn dur="1300"/>
                                        <p:tgtEl>
                                          <p:spTgt spid="86"/>
                                        </p:tgtEl>
                                        <p:attrNameLst>
                                          <p:attrName>ppt_x</p:attrName>
                                        </p:attrNameLst>
                                      </p:cBhvr>
                                      <p:tavLst>
                                        <p:tav fmla="" tm="0">
                                          <p:val>
                                            <p:strVal val="#ppt_x"/>
                                          </p:val>
                                        </p:tav>
                                        <p:tav fmla="" tm="100000">
                                          <p:val>
                                            <p:strVal val="#ppt_x-1"/>
                                          </p:val>
                                        </p:tav>
                                      </p:tavLst>
                                    </p:anim>
                                    <p:set>
                                      <p:cBhvr>
                                        <p:cTn dur="1" fill="hold">
                                          <p:stCondLst>
                                            <p:cond delay="1300"/>
                                          </p:stCondLst>
                                        </p:cTn>
                                        <p:tgtEl>
                                          <p:spTgt spid="86"/>
                                        </p:tgtEl>
                                        <p:attrNameLst>
                                          <p:attrName>style.visibility</p:attrName>
                                        </p:attrNameLst>
                                      </p:cBhvr>
                                      <p:to>
                                        <p:strVal val="hidden"/>
                                      </p:to>
                                    </p:set>
                                  </p:childTnLst>
                                </p:cTn>
                              </p:par>
                              <p:par>
                                <p:cTn fill="hold" nodeType="withEffect" presetClass="exit" presetID="2" presetSubtype="8">
                                  <p:stCondLst>
                                    <p:cond delay="0"/>
                                  </p:stCondLst>
                                  <p:childTnLst>
                                    <p:anim calcmode="lin" valueType="num">
                                      <p:cBhvr additive="base">
                                        <p:cTn dur="1000"/>
                                        <p:tgtEl>
                                          <p:spTgt spid="81"/>
                                        </p:tgtEl>
                                        <p:attrNameLst>
                                          <p:attrName>ppt_x</p:attrName>
                                        </p:attrNameLst>
                                      </p:cBhvr>
                                      <p:tavLst>
                                        <p:tav fmla="" tm="0">
                                          <p:val>
                                            <p:strVal val="#ppt_x"/>
                                          </p:val>
                                        </p:tav>
                                        <p:tav fmla="" tm="100000">
                                          <p:val>
                                            <p:strVal val="#ppt_x-1"/>
                                          </p:val>
                                        </p:tav>
                                      </p:tavLst>
                                    </p:anim>
                                    <p:set>
                                      <p:cBhvr>
                                        <p:cTn dur="1" fill="hold">
                                          <p:stCondLst>
                                            <p:cond delay="1000"/>
                                          </p:stCondLst>
                                        </p:cTn>
                                        <p:tgtEl>
                                          <p:spTgt spid="81"/>
                                        </p:tgtEl>
                                        <p:attrNameLst>
                                          <p:attrName>style.visibility</p:attrName>
                                        </p:attrNameLst>
                                      </p:cBhvr>
                                      <p:to>
                                        <p:strVal val="hidden"/>
                                      </p:to>
                                    </p:set>
                                  </p:childTnLst>
                                </p:cTn>
                              </p:par>
                              <p:par>
                                <p:cTn fill="hold" nodeType="withEffect" presetClass="entr" presetID="2" presetSubtype="2">
                                  <p:stCondLst>
                                    <p:cond delay="0"/>
                                  </p:stCondLst>
                                  <p:childTnLst>
                                    <p:set>
                                      <p:cBhvr>
                                        <p:cTn dur="1" fill="hold">
                                          <p:stCondLst>
                                            <p:cond delay="0"/>
                                          </p:stCondLst>
                                        </p:cTn>
                                        <p:tgtEl>
                                          <p:spTgt spid="84"/>
                                        </p:tgtEl>
                                        <p:attrNameLst>
                                          <p:attrName>style.visibility</p:attrName>
                                        </p:attrNameLst>
                                      </p:cBhvr>
                                      <p:to>
                                        <p:strVal val="visible"/>
                                      </p:to>
                                    </p:set>
                                    <p:anim calcmode="lin" valueType="num">
                                      <p:cBhvr additive="base">
                                        <p:cTn dur="1000"/>
                                        <p:tgtEl>
                                          <p:spTgt spid="84"/>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87"/>
                                        </p:tgtEl>
                                        <p:attrNameLst>
                                          <p:attrName>style.visibility</p:attrName>
                                        </p:attrNameLst>
                                      </p:cBhvr>
                                      <p:to>
                                        <p:strVal val="visible"/>
                                      </p:to>
                                    </p:set>
                                    <p:anim calcmode="lin" valueType="num">
                                      <p:cBhvr additive="base">
                                        <p:cTn dur="1000"/>
                                        <p:tgtEl>
                                          <p:spTgt spid="87"/>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88"/>
                                        </p:tgtEl>
                                        <p:attrNameLst>
                                          <p:attrName>style.visibility</p:attrName>
                                        </p:attrNameLst>
                                      </p:cBhvr>
                                      <p:to>
                                        <p:strVal val="visible"/>
                                      </p:to>
                                    </p:set>
                                    <p:anim calcmode="lin" valueType="num">
                                      <p:cBhvr additive="base">
                                        <p:cTn dur="1000"/>
                                        <p:tgtEl>
                                          <p:spTgt spid="88"/>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83"/>
                                        </p:tgtEl>
                                        <p:attrNameLst>
                                          <p:attrName>style.visibility</p:attrName>
                                        </p:attrNameLst>
                                      </p:cBhvr>
                                      <p:to>
                                        <p:strVal val="visible"/>
                                      </p:to>
                                    </p:set>
                                    <p:anim calcmode="lin" valueType="num">
                                      <p:cBhvr additive="base">
                                        <p:cTn dur="1000"/>
                                        <p:tgtEl>
                                          <p:spTgt spid="83"/>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xit" presetID="2" presetSubtype="8">
                                  <p:stCondLst>
                                    <p:cond delay="0"/>
                                  </p:stCondLst>
                                  <p:childTnLst>
                                    <p:anim calcmode="lin" valueType="num">
                                      <p:cBhvr additive="base">
                                        <p:cTn dur="1000"/>
                                        <p:tgtEl>
                                          <p:spTgt spid="83"/>
                                        </p:tgtEl>
                                        <p:attrNameLst>
                                          <p:attrName>ppt_x</p:attrName>
                                        </p:attrNameLst>
                                      </p:cBhvr>
                                      <p:tavLst>
                                        <p:tav fmla="" tm="0">
                                          <p:val>
                                            <p:strVal val="#ppt_x"/>
                                          </p:val>
                                        </p:tav>
                                        <p:tav fmla="" tm="100000">
                                          <p:val>
                                            <p:strVal val="#ppt_x-1"/>
                                          </p:val>
                                        </p:tav>
                                      </p:tavLst>
                                    </p:anim>
                                    <p:set>
                                      <p:cBhvr>
                                        <p:cTn dur="1" fill="hold">
                                          <p:stCondLst>
                                            <p:cond delay="1000"/>
                                          </p:stCondLst>
                                        </p:cTn>
                                        <p:tgtEl>
                                          <p:spTgt spid="83"/>
                                        </p:tgtEl>
                                        <p:attrNameLst>
                                          <p:attrName>style.visibility</p:attrName>
                                        </p:attrNameLst>
                                      </p:cBhvr>
                                      <p:to>
                                        <p:strVal val="hidden"/>
                                      </p:to>
                                    </p:set>
                                  </p:childTnLst>
                                </p:cTn>
                              </p:par>
                              <p:par>
                                <p:cTn fill="hold" nodeType="withEffect" presetClass="exit" presetID="2" presetSubtype="8">
                                  <p:stCondLst>
                                    <p:cond delay="0"/>
                                  </p:stCondLst>
                                  <p:childTnLst>
                                    <p:anim calcmode="lin" valueType="num">
                                      <p:cBhvr additive="base">
                                        <p:cTn dur="1000"/>
                                        <p:tgtEl>
                                          <p:spTgt spid="84"/>
                                        </p:tgtEl>
                                        <p:attrNameLst>
                                          <p:attrName>ppt_x</p:attrName>
                                        </p:attrNameLst>
                                      </p:cBhvr>
                                      <p:tavLst>
                                        <p:tav fmla="" tm="0">
                                          <p:val>
                                            <p:strVal val="#ppt_x"/>
                                          </p:val>
                                        </p:tav>
                                        <p:tav fmla="" tm="100000">
                                          <p:val>
                                            <p:strVal val="#ppt_x-1"/>
                                          </p:val>
                                        </p:tav>
                                      </p:tavLst>
                                    </p:anim>
                                    <p:set>
                                      <p:cBhvr>
                                        <p:cTn dur="1" fill="hold">
                                          <p:stCondLst>
                                            <p:cond delay="1000"/>
                                          </p:stCondLst>
                                        </p:cTn>
                                        <p:tgtEl>
                                          <p:spTgt spid="84"/>
                                        </p:tgtEl>
                                        <p:attrNameLst>
                                          <p:attrName>style.visibility</p:attrName>
                                        </p:attrNameLst>
                                      </p:cBhvr>
                                      <p:to>
                                        <p:strVal val="hidden"/>
                                      </p:to>
                                    </p:set>
                                  </p:childTnLst>
                                </p:cTn>
                              </p:par>
                              <p:par>
                                <p:cTn fill="hold" nodeType="withEffect" presetClass="exit" presetID="2" presetSubtype="8">
                                  <p:stCondLst>
                                    <p:cond delay="0"/>
                                  </p:stCondLst>
                                  <p:childTnLst>
                                    <p:anim calcmode="lin" valueType="num">
                                      <p:cBhvr additive="base">
                                        <p:cTn dur="1000"/>
                                        <p:tgtEl>
                                          <p:spTgt spid="87"/>
                                        </p:tgtEl>
                                        <p:attrNameLst>
                                          <p:attrName>ppt_x</p:attrName>
                                        </p:attrNameLst>
                                      </p:cBhvr>
                                      <p:tavLst>
                                        <p:tav fmla="" tm="0">
                                          <p:val>
                                            <p:strVal val="#ppt_x"/>
                                          </p:val>
                                        </p:tav>
                                        <p:tav fmla="" tm="100000">
                                          <p:val>
                                            <p:strVal val="#ppt_x-1"/>
                                          </p:val>
                                        </p:tav>
                                      </p:tavLst>
                                    </p:anim>
                                    <p:set>
                                      <p:cBhvr>
                                        <p:cTn dur="1" fill="hold">
                                          <p:stCondLst>
                                            <p:cond delay="1000"/>
                                          </p:stCondLst>
                                        </p:cTn>
                                        <p:tgtEl>
                                          <p:spTgt spid="87"/>
                                        </p:tgtEl>
                                        <p:attrNameLst>
                                          <p:attrName>style.visibility</p:attrName>
                                        </p:attrNameLst>
                                      </p:cBhvr>
                                      <p:to>
                                        <p:strVal val="hidden"/>
                                      </p:to>
                                    </p:set>
                                  </p:childTnLst>
                                </p:cTn>
                              </p:par>
                              <p:par>
                                <p:cTn fill="hold" nodeType="withEffect" presetClass="exit" presetID="2" presetSubtype="8">
                                  <p:stCondLst>
                                    <p:cond delay="0"/>
                                  </p:stCondLst>
                                  <p:childTnLst>
                                    <p:anim calcmode="lin" valueType="num">
                                      <p:cBhvr additive="base">
                                        <p:cTn dur="1000"/>
                                        <p:tgtEl>
                                          <p:spTgt spid="88"/>
                                        </p:tgtEl>
                                        <p:attrNameLst>
                                          <p:attrName>ppt_x</p:attrName>
                                        </p:attrNameLst>
                                      </p:cBhvr>
                                      <p:tavLst>
                                        <p:tav fmla="" tm="0">
                                          <p:val>
                                            <p:strVal val="#ppt_x"/>
                                          </p:val>
                                        </p:tav>
                                        <p:tav fmla="" tm="100000">
                                          <p:val>
                                            <p:strVal val="#ppt_x-1"/>
                                          </p:val>
                                        </p:tav>
                                      </p:tavLst>
                                    </p:anim>
                                    <p:set>
                                      <p:cBhvr>
                                        <p:cTn dur="1" fill="hold">
                                          <p:stCondLst>
                                            <p:cond delay="1000"/>
                                          </p:stCondLst>
                                        </p:cTn>
                                        <p:tgtEl>
                                          <p:spTgt spid="88"/>
                                        </p:tgtEl>
                                        <p:attrNameLst>
                                          <p:attrName>style.visibility</p:attrName>
                                        </p:attrNameLst>
                                      </p:cBhvr>
                                      <p:to>
                                        <p:strVal val="hidden"/>
                                      </p:to>
                                    </p:set>
                                  </p:childTnLst>
                                </p:cTn>
                              </p:par>
                              <p:par>
                                <p:cTn fill="hold" nodeType="withEffect" presetClass="entr" presetID="2" presetSubtype="2">
                                  <p:stCondLst>
                                    <p:cond delay="0"/>
                                  </p:stCondLst>
                                  <p:childTnLst>
                                    <p:set>
                                      <p:cBhvr>
                                        <p:cTn dur="1" fill="hold">
                                          <p:stCondLst>
                                            <p:cond delay="0"/>
                                          </p:stCondLst>
                                        </p:cTn>
                                        <p:tgtEl>
                                          <p:spTgt spid="82"/>
                                        </p:tgtEl>
                                        <p:attrNameLst>
                                          <p:attrName>style.visibility</p:attrName>
                                        </p:attrNameLst>
                                      </p:cBhvr>
                                      <p:to>
                                        <p:strVal val="visible"/>
                                      </p:to>
                                    </p:set>
                                    <p:anim calcmode="lin" valueType="num">
                                      <p:cBhvr additive="base">
                                        <p:cTn dur="1000"/>
                                        <p:tgtEl>
                                          <p:spTgt spid="82"/>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Results: Transcription</a:t>
            </a:r>
            <a:endParaRPr/>
          </a:p>
        </p:txBody>
      </p:sp>
      <p:pic>
        <p:nvPicPr>
          <p:cNvPr id="94" name="Google Shape;94;p17"/>
          <p:cNvPicPr preferRelativeResize="0"/>
          <p:nvPr/>
        </p:nvPicPr>
        <p:blipFill rotWithShape="1">
          <a:blip r:embed="rId3">
            <a:alphaModFix/>
          </a:blip>
          <a:srcRect b="0" l="6867" r="3942" t="0"/>
          <a:stretch/>
        </p:blipFill>
        <p:spPr>
          <a:xfrm>
            <a:off x="386950" y="1372400"/>
            <a:ext cx="4427250" cy="853350"/>
          </a:xfrm>
          <a:prstGeom prst="rect">
            <a:avLst/>
          </a:prstGeom>
          <a:noFill/>
          <a:ln>
            <a:noFill/>
          </a:ln>
        </p:spPr>
      </p:pic>
      <p:graphicFrame>
        <p:nvGraphicFramePr>
          <p:cNvPr id="95" name="Google Shape;95;p17"/>
          <p:cNvGraphicFramePr/>
          <p:nvPr/>
        </p:nvGraphicFramePr>
        <p:xfrm>
          <a:off x="386950" y="2312650"/>
          <a:ext cx="3000000" cy="3000000"/>
        </p:xfrm>
        <a:graphic>
          <a:graphicData uri="http://schemas.openxmlformats.org/drawingml/2006/table">
            <a:tbl>
              <a:tblPr>
                <a:noFill/>
                <a:tableStyleId>{508089C8-AA4D-4C3B-9F35-123280C6DBBA}</a:tableStyleId>
              </a:tblPr>
              <a:tblGrid>
                <a:gridCol w="1487500"/>
                <a:gridCol w="1487500"/>
                <a:gridCol w="1487500"/>
              </a:tblGrid>
              <a:tr h="381000">
                <a:tc>
                  <a:txBody>
                    <a:bodyPr/>
                    <a:lstStyle/>
                    <a:p>
                      <a:pPr indent="0" lvl="0" marL="0" rtl="0" algn="l">
                        <a:spcBef>
                          <a:spcPts val="0"/>
                        </a:spcBef>
                        <a:spcAft>
                          <a:spcPts val="0"/>
                        </a:spcAft>
                        <a:buNone/>
                      </a:pPr>
                      <a:r>
                        <a:rPr lang="en" sz="1600">
                          <a:latin typeface="Alegreya"/>
                          <a:ea typeface="Alegreya"/>
                          <a:cs typeface="Alegreya"/>
                          <a:sym typeface="Alegreya"/>
                        </a:rPr>
                        <a:t>ER</a:t>
                      </a:r>
                      <a:endParaRPr sz="1600">
                        <a:latin typeface="Alegreya"/>
                        <a:ea typeface="Alegreya"/>
                        <a:cs typeface="Alegreya"/>
                        <a:sym typeface="Alegreya"/>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9EAD3"/>
                    </a:solidFill>
                  </a:tcPr>
                </a:tc>
                <a:tc>
                  <a:txBody>
                    <a:bodyPr/>
                    <a:lstStyle/>
                    <a:p>
                      <a:pPr indent="0" lvl="0" marL="0" rtl="0" algn="l">
                        <a:spcBef>
                          <a:spcPts val="0"/>
                        </a:spcBef>
                        <a:spcAft>
                          <a:spcPts val="0"/>
                        </a:spcAft>
                        <a:buNone/>
                      </a:pPr>
                      <a:r>
                        <a:rPr lang="en" sz="1600">
                          <a:latin typeface="Alegreya"/>
                          <a:ea typeface="Alegreya"/>
                          <a:cs typeface="Alegreya"/>
                          <a:sym typeface="Alegreya"/>
                        </a:rPr>
                        <a:t>≤ 1 error</a:t>
                      </a:r>
                      <a:endParaRPr sz="1600">
                        <a:latin typeface="Alegreya"/>
                        <a:ea typeface="Alegreya"/>
                        <a:cs typeface="Alegreya"/>
                        <a:sym typeface="Alegreya"/>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F2CC"/>
                    </a:solidFill>
                  </a:tcPr>
                </a:tc>
                <a:tc>
                  <a:txBody>
                    <a:bodyPr/>
                    <a:lstStyle/>
                    <a:p>
                      <a:pPr indent="0" lvl="0" marL="0" rtl="0" algn="l">
                        <a:spcBef>
                          <a:spcPts val="0"/>
                        </a:spcBef>
                        <a:spcAft>
                          <a:spcPts val="0"/>
                        </a:spcAft>
                        <a:buClr>
                          <a:schemeClr val="dk1"/>
                        </a:buClr>
                        <a:buSzPts val="1100"/>
                        <a:buFont typeface="Arial"/>
                        <a:buNone/>
                      </a:pPr>
                      <a:r>
                        <a:rPr lang="en" sz="1600">
                          <a:solidFill>
                            <a:schemeClr val="dk1"/>
                          </a:solidFill>
                          <a:latin typeface="Alegreya"/>
                          <a:ea typeface="Alegreya"/>
                          <a:cs typeface="Alegreya"/>
                          <a:sym typeface="Alegreya"/>
                        </a:rPr>
                        <a:t>≤ 2 errors</a:t>
                      </a:r>
                      <a:endParaRPr sz="1600">
                        <a:latin typeface="Alegreya"/>
                        <a:ea typeface="Alegreya"/>
                        <a:cs typeface="Alegreya"/>
                        <a:sym typeface="Alegreya"/>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4CCCC"/>
                    </a:solidFill>
                  </a:tcPr>
                </a:tc>
              </a:tr>
              <a:tr h="381000">
                <a:tc>
                  <a:txBody>
                    <a:bodyPr/>
                    <a:lstStyle/>
                    <a:p>
                      <a:pPr indent="0" lvl="0" marL="0" rtl="0" algn="l">
                        <a:spcBef>
                          <a:spcPts val="0"/>
                        </a:spcBef>
                        <a:spcAft>
                          <a:spcPts val="0"/>
                        </a:spcAft>
                        <a:buNone/>
                      </a:pPr>
                      <a:r>
                        <a:rPr lang="en" sz="1600">
                          <a:latin typeface="Alegreya"/>
                          <a:ea typeface="Alegreya"/>
                          <a:cs typeface="Alegreya"/>
                          <a:sym typeface="Alegreya"/>
                        </a:rPr>
                        <a:t>81%*</a:t>
                      </a:r>
                      <a:endParaRPr sz="1600">
                        <a:latin typeface="Alegreya"/>
                        <a:ea typeface="Alegreya"/>
                        <a:cs typeface="Alegreya"/>
                        <a:sym typeface="Alegreya"/>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600">
                          <a:latin typeface="Alegreya"/>
                          <a:ea typeface="Alegreya"/>
                          <a:cs typeface="Alegreya"/>
                          <a:sym typeface="Alegreya"/>
                        </a:rPr>
                        <a:t>90%*</a:t>
                      </a:r>
                      <a:endParaRPr sz="1600">
                        <a:latin typeface="Alegreya"/>
                        <a:ea typeface="Alegreya"/>
                        <a:cs typeface="Alegreya"/>
                        <a:sym typeface="Alegreya"/>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600">
                          <a:latin typeface="Alegreya"/>
                          <a:ea typeface="Alegreya"/>
                          <a:cs typeface="Alegreya"/>
                          <a:sym typeface="Alegreya"/>
                        </a:rPr>
                        <a:t>92%*</a:t>
                      </a:r>
                      <a:endParaRPr sz="1600">
                        <a:latin typeface="Alegreya"/>
                        <a:ea typeface="Alegreya"/>
                        <a:cs typeface="Alegreya"/>
                        <a:sym typeface="Alegreya"/>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
        <p:nvSpPr>
          <p:cNvPr id="96" name="Google Shape;96;p17"/>
          <p:cNvSpPr txBox="1"/>
          <p:nvPr/>
        </p:nvSpPr>
        <p:spPr>
          <a:xfrm>
            <a:off x="386950" y="3536025"/>
            <a:ext cx="4526100" cy="9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latin typeface="Alegreya"/>
                <a:ea typeface="Alegreya"/>
                <a:cs typeface="Alegreya"/>
                <a:sym typeface="Alegreya"/>
              </a:rPr>
              <a:t>*Given transcriptor scope of limits of fractions where the numerator and denominator are additions/subtractions of geometric functions or variables.</a:t>
            </a:r>
            <a:endParaRPr>
              <a:solidFill>
                <a:schemeClr val="dk2"/>
              </a:solidFill>
              <a:latin typeface="Alegreya"/>
              <a:ea typeface="Alegreya"/>
              <a:cs typeface="Alegreya"/>
              <a:sym typeface="Alegreya"/>
            </a:endParaRPr>
          </a:p>
        </p:txBody>
      </p:sp>
      <p:grpSp>
        <p:nvGrpSpPr>
          <p:cNvPr id="97" name="Google Shape;97;p17"/>
          <p:cNvGrpSpPr/>
          <p:nvPr/>
        </p:nvGrpSpPr>
        <p:grpSpPr>
          <a:xfrm>
            <a:off x="5208525" y="1141100"/>
            <a:ext cx="3355051" cy="1598237"/>
            <a:chOff x="5208525" y="1141100"/>
            <a:chExt cx="3355051" cy="1598237"/>
          </a:xfrm>
        </p:grpSpPr>
        <p:pic>
          <p:nvPicPr>
            <p:cNvPr id="98" name="Google Shape;98;p17"/>
            <p:cNvPicPr preferRelativeResize="0"/>
            <p:nvPr/>
          </p:nvPicPr>
          <p:blipFill>
            <a:blip r:embed="rId4">
              <a:alphaModFix/>
            </a:blip>
            <a:stretch>
              <a:fillRect/>
            </a:stretch>
          </p:blipFill>
          <p:spPr>
            <a:xfrm>
              <a:off x="5208529" y="1573412"/>
              <a:ext cx="3355048" cy="1165925"/>
            </a:xfrm>
            <a:prstGeom prst="rect">
              <a:avLst/>
            </a:prstGeom>
            <a:noFill/>
            <a:ln>
              <a:noFill/>
            </a:ln>
          </p:spPr>
        </p:pic>
        <p:sp>
          <p:nvSpPr>
            <p:cNvPr id="99" name="Google Shape;99;p17"/>
            <p:cNvSpPr txBox="1"/>
            <p:nvPr/>
          </p:nvSpPr>
          <p:spPr>
            <a:xfrm>
              <a:off x="5208525" y="1141100"/>
              <a:ext cx="3235500" cy="43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latin typeface="Alegreya"/>
                  <a:ea typeface="Alegreya"/>
                  <a:cs typeface="Alegreya"/>
                  <a:sym typeface="Alegreya"/>
                </a:rPr>
                <a:t>Normal</a:t>
              </a:r>
              <a:endParaRPr sz="1800">
                <a:solidFill>
                  <a:schemeClr val="dk2"/>
                </a:solidFill>
                <a:latin typeface="Alegreya"/>
                <a:ea typeface="Alegreya"/>
                <a:cs typeface="Alegreya"/>
                <a:sym typeface="Alegreya"/>
              </a:endParaRPr>
            </a:p>
          </p:txBody>
        </p:sp>
      </p:grpSp>
      <p:grpSp>
        <p:nvGrpSpPr>
          <p:cNvPr id="100" name="Google Shape;100;p17"/>
          <p:cNvGrpSpPr/>
          <p:nvPr/>
        </p:nvGrpSpPr>
        <p:grpSpPr>
          <a:xfrm>
            <a:off x="5208525" y="2862700"/>
            <a:ext cx="3686139" cy="1285650"/>
            <a:chOff x="5208525" y="2862700"/>
            <a:chExt cx="3686139" cy="1285650"/>
          </a:xfrm>
        </p:grpSpPr>
        <p:pic>
          <p:nvPicPr>
            <p:cNvPr id="101" name="Google Shape;101;p17"/>
            <p:cNvPicPr preferRelativeResize="0"/>
            <p:nvPr/>
          </p:nvPicPr>
          <p:blipFill>
            <a:blip r:embed="rId5">
              <a:alphaModFix/>
            </a:blip>
            <a:stretch>
              <a:fillRect/>
            </a:stretch>
          </p:blipFill>
          <p:spPr>
            <a:xfrm>
              <a:off x="5208526" y="3295000"/>
              <a:ext cx="3686138" cy="853350"/>
            </a:xfrm>
            <a:prstGeom prst="rect">
              <a:avLst/>
            </a:prstGeom>
            <a:noFill/>
            <a:ln>
              <a:noFill/>
            </a:ln>
          </p:spPr>
        </p:pic>
        <p:sp>
          <p:nvSpPr>
            <p:cNvPr id="102" name="Google Shape;102;p17"/>
            <p:cNvSpPr txBox="1"/>
            <p:nvPr/>
          </p:nvSpPr>
          <p:spPr>
            <a:xfrm>
              <a:off x="5208525" y="2862700"/>
              <a:ext cx="3235500" cy="43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latin typeface="Alegreya"/>
                  <a:ea typeface="Alegreya"/>
                  <a:cs typeface="Alegreya"/>
                  <a:sym typeface="Alegreya"/>
                </a:rPr>
                <a:t>Outlier</a:t>
              </a:r>
              <a:endParaRPr sz="1800">
                <a:solidFill>
                  <a:schemeClr val="dk2"/>
                </a:solidFill>
                <a:latin typeface="Alegreya"/>
                <a:ea typeface="Alegreya"/>
                <a:cs typeface="Alegreya"/>
                <a:sym typeface="Alegreya"/>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Conclusion</a:t>
            </a:r>
            <a:endParaRPr/>
          </a:p>
        </p:txBody>
      </p:sp>
      <p:sp>
        <p:nvSpPr>
          <p:cNvPr id="108" name="Google Shape;108;p1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Despite poor performance, methodology could motivate future work with more computational power and other large OCR pre-trained detection models.</a:t>
            </a:r>
            <a:endParaRPr/>
          </a:p>
          <a:p>
            <a:pPr indent="-342900" lvl="0" marL="457200" rtl="0" algn="l">
              <a:spcBef>
                <a:spcPts val="0"/>
              </a:spcBef>
              <a:spcAft>
                <a:spcPts val="0"/>
              </a:spcAft>
              <a:buSzPts val="1800"/>
              <a:buChar char="●"/>
            </a:pPr>
            <a:r>
              <a:rPr lang="en"/>
              <a:t>The transcriptor showed promise on its limited scope. Extensions include using a CNN to segment the characters into different elements of the equation. </a:t>
            </a:r>
            <a:endParaRPr/>
          </a:p>
          <a:p>
            <a:pPr indent="-342900" lvl="0" marL="457200" rtl="0" algn="l">
              <a:spcBef>
                <a:spcPts val="0"/>
              </a:spcBef>
              <a:spcAft>
                <a:spcPts val="0"/>
              </a:spcAft>
              <a:buSzPts val="1800"/>
              <a:buChar char="●"/>
            </a:pPr>
            <a:r>
              <a:rPr lang="en"/>
              <a:t>Future work should evaluate detection and transcription together for actual use in automated grading</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8">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8">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8">
                                            <p:txEl>
                                              <p:pRg end="2" st="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